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373" r:id="rId2"/>
    <p:sldId id="390" r:id="rId3"/>
    <p:sldId id="393" r:id="rId4"/>
    <p:sldId id="394" r:id="rId5"/>
    <p:sldId id="403" r:id="rId6"/>
    <p:sldId id="404" r:id="rId7"/>
    <p:sldId id="405" r:id="rId8"/>
    <p:sldId id="409" r:id="rId9"/>
    <p:sldId id="410" r:id="rId10"/>
    <p:sldId id="413" r:id="rId11"/>
    <p:sldId id="428" r:id="rId12"/>
    <p:sldId id="417" r:id="rId13"/>
    <p:sldId id="419" r:id="rId14"/>
    <p:sldId id="423" r:id="rId15"/>
    <p:sldId id="424" r:id="rId16"/>
    <p:sldId id="427" r:id="rId17"/>
    <p:sldId id="426" r:id="rId18"/>
    <p:sldId id="429" r:id="rId19"/>
    <p:sldId id="431" r:id="rId20"/>
    <p:sldId id="432" r:id="rId21"/>
  </p:sldIdLst>
  <p:sldSz cx="12192000" cy="6858000"/>
  <p:notesSz cx="6761163" cy="9942513"/>
  <p:custDataLst>
    <p:tags r:id="rId22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FFFF"/>
    <a:srgbClr val="FA7D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5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961" y="5629276"/>
            <a:ext cx="8623340" cy="101917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469901" y="523875"/>
            <a:ext cx="5410200" cy="4733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90601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C780-6CDC-49D3-8D19-56E974AF7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880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038225"/>
            <a:ext cx="80264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0B88-F395-40AE-9EF4-C27223CB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469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A3E4E6-CAE7-44B7-9B77-AB7DE0C042A3}" type="datetimeFigureOut">
              <a:rPr lang="ru-RU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06E6-0B51-4018-91BD-E11A43F73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325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5DE82-D256-46B3-AB59-544C9CFFC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619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1057276"/>
            <a:ext cx="103632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5B15-FC8B-4CE9-BA4A-CB0A8B671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56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D2F6-4BAE-4606-A582-3CF32F35A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1940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7165-ECF0-46FD-80CA-88B314F55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59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BB60-F3AC-4CD8-8F37-B61E06486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480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1015-7C3B-403E-844D-D71928525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3795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996534"/>
            <a:ext cx="4011084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2010191"/>
            <a:ext cx="4011084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9EE4-B781-4BD9-B7B1-5C2457B09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241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800600"/>
            <a:ext cx="11480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4500" y="612775"/>
            <a:ext cx="11404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6400" y="5367338"/>
            <a:ext cx="11480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6121-29A6-4705-8F4F-2D0A13C2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97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463"/>
            <a:ext cx="10972800" cy="887412"/>
          </a:xfrm>
          <a:prstGeom prst="rect">
            <a:avLst/>
          </a:prstGeom>
          <a:effectLst>
            <a:outerShdw blurRad="25400" dist="38100" dir="18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265238"/>
            <a:ext cx="1097280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" y="6370638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33C899-9D53-412D-819E-7B4C09BC2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9" name="Рисунок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5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E1EDF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EDFA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rgbClr val="1F5DA5"/>
        </a:buClr>
        <a:buSzPct val="80000"/>
        <a:buFont typeface="Wingdings" panose="05000000000000000000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eaLnBrk="0" fontAlgn="base" hangingPunct="0">
        <a:spcBef>
          <a:spcPct val="20000"/>
        </a:spcBef>
        <a:spcAft>
          <a:spcPct val="0"/>
        </a:spcAft>
        <a:buClr>
          <a:srgbClr val="1F5DA5"/>
        </a:buClr>
        <a:buFont typeface="Arial" panose="020B0604020202020204" pitchFamily="34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eaLnBrk="0" fontAlgn="base" hangingPunct="0">
        <a:spcBef>
          <a:spcPct val="20000"/>
        </a:spcBef>
        <a:spcAft>
          <a:spcPct val="0"/>
        </a:spcAft>
        <a:buClr>
          <a:srgbClr val="1F5DA5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form.instrao.ru/sostav-uchastnikov-aprobatsii.php" TargetMode="External"/><Relationship Id="rId3" Type="http://schemas.openxmlformats.org/officeDocument/2006/relationships/hyperlink" Target="http://form.instrao.ru/bitrix/documents/%D0%9F%D0%BE%D1%8F%D1%81%D0%BD%D0%B8%D1%82%D0%B5%D0%BB%D1%8C%D0%BD%D0%B0%D1%8F%20%D0%B7%D0%B0%D0%BF%D0%B8%D1%81%D0%BA%D0%B0.pdf" TargetMode="External"/><Relationship Id="rId7" Type="http://schemas.openxmlformats.org/officeDocument/2006/relationships/hyperlink" Target="http://form.instrao.ru/bitrix/documents/%D0%9C%D0%B5%D1%82%D0%BE%D0%B4%D0%B8%D1%87%D0%B5%D1%81%D0%BA%D0%B8%D0%B5%20%D1%80%D0%B5%D0%BA%D0%BE%D0%BC%D0%B5%D0%BD%D0%B4%D0%B0%D1%86%D0%B8%D0%B8%20%D0%BF%D0%BE%20%D1%80%D0%B0%D0%B7%D1%80%D0%B0%D0%B1%D0%BE%D1%82%D0%BA%D0%B5%20%D0%BF%D1%80%D0%BE%D0%B3%D1%80%D0%B0%D0%BC%D0%BC%20%D0%B2%D0%BE%D1%81%D0%BF%D0%B8%D1%82%D0%B0%D0%BD%D0%B8%D1%8F.doc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form.instrao.ru/bitrix/documents/%D0%98%D0%BD%D1%84%D0%BE%D1%80%D0%BC%D0%B0%D1%86%D0%B8%D1%8F%20%D0%BE%D0%B1%20%D0%BE%D0%BA%D1%80%D1%83%D0%B6%D0%BD%D1%8B%D1%85%20%D1%81%D0%B5%D0%BC%D0%B8%D0%BD%D0%B0%D1%80%D0%B0%D1%85.docx" TargetMode="External"/><Relationship Id="rId5" Type="http://schemas.openxmlformats.org/officeDocument/2006/relationships/hyperlink" Target="http://form.instrao.ru/bitrix/documents/%D0%9F%D1%80%D0%B8%D0%BC%D0%B5%D1%80%D0%BD%D0%B0%D1%8F%20%D0%BF%D1%80%D0%BE%D0%B3%D1%80%D0%B0%D0%BC%D0%BC%D0%B0%20%D0%B2%D0%BE%D1%81%D0%BF%D0%B8%D1%82%D0%B0%D0%BD%D0%B8%D1%8F.doc" TargetMode="External"/><Relationship Id="rId4" Type="http://schemas.openxmlformats.org/officeDocument/2006/relationships/hyperlink" Target="http://form.instrao.ru/bitrix/documents/%D0%A1%D1%82%D1%80%D1%83%D0%BA%D1%82%D1%83%D1%80%D0%B0%20%D0%BF%D1%80%D0%BE%D0%B3%D1%80%D0%B0%D0%BC%D0%BC%D1%8B%20%D0%B2%D0%BE%D1%81%D0%BF%D0%B8%D1%82%D0%B0%D0%BD%D0%B8%D1%8F.pdf" TargetMode="External"/><Relationship Id="rId9" Type="http://schemas.openxmlformats.org/officeDocument/2006/relationships/hyperlink" Target="http://form.instrao.ru/novosti.ph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4838" y="448573"/>
            <a:ext cx="113868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sz="2000" b="1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7684" y="4272701"/>
            <a:ext cx="86773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Главный специалист Управления воспитания, дополнительного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образования и защиты прав детей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Министерства образования Пензенской области</a:t>
            </a:r>
          </a:p>
          <a:p>
            <a:pPr algn="ctr"/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Немцова Лилия Василье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вна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75700" y="1836970"/>
            <a:ext cx="112660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Новые ориентиры совершенствования воспитательной системы в школах Пензенской области</a:t>
            </a:r>
            <a:endParaRPr lang="ru-RU" sz="3600" b="1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9" name="Picture 6" descr="F:\Docs\All Prezentation\августовская конференция\2012\Лого_конф_лого коп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17" y="4965198"/>
            <a:ext cx="1697038" cy="170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" y="1533"/>
            <a:ext cx="10858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29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extLst>
              <a:ext uri="{FF2B5EF4-FFF2-40B4-BE49-F238E27FC236}"/>
            </a:extLst>
          </p:cNvPr>
          <p:cNvSpPr/>
          <p:nvPr/>
        </p:nvSpPr>
        <p:spPr>
          <a:xfrm>
            <a:off x="239185" y="1397000"/>
            <a:ext cx="3456516" cy="1081088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Классное руководство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/>
            </a:extLst>
          </p:cNvPr>
          <p:cNvSpPr/>
          <p:nvPr/>
        </p:nvSpPr>
        <p:spPr>
          <a:xfrm>
            <a:off x="4133409" y="1489668"/>
            <a:ext cx="3600449" cy="1079500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Школьный урок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/>
            </a:extLst>
          </p:cNvPr>
          <p:cNvSpPr/>
          <p:nvPr/>
        </p:nvSpPr>
        <p:spPr>
          <a:xfrm>
            <a:off x="7920567" y="1339851"/>
            <a:ext cx="4106333" cy="1133475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Внеурочная деятельность и </a:t>
            </a:r>
            <a:r>
              <a:rPr lang="ru-RU" sz="2400" b="1" dirty="0" err="1">
                <a:solidFill>
                  <a:schemeClr val="tx1"/>
                </a:solidFill>
              </a:rPr>
              <a:t>доп.образование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/>
            </a:extLst>
          </p:cNvPr>
          <p:cNvSpPr/>
          <p:nvPr/>
        </p:nvSpPr>
        <p:spPr>
          <a:xfrm>
            <a:off x="4489641" y="5909006"/>
            <a:ext cx="4595283" cy="744538"/>
          </a:xfrm>
          <a:prstGeom prst="roundRect">
            <a:avLst>
              <a:gd name="adj" fmla="val 50000"/>
            </a:avLst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Предметно-эстетическая среда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/>
            </a:extLst>
          </p:cNvPr>
          <p:cNvSpPr/>
          <p:nvPr/>
        </p:nvSpPr>
        <p:spPr>
          <a:xfrm>
            <a:off x="215901" y="4729164"/>
            <a:ext cx="2664884" cy="1087437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Ключевые дела 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/>
            </a:extLst>
          </p:cNvPr>
          <p:cNvSpPr/>
          <p:nvPr/>
        </p:nvSpPr>
        <p:spPr>
          <a:xfrm>
            <a:off x="4271434" y="2722564"/>
            <a:ext cx="3602567" cy="1081087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Само-управление* 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/>
            </a:extLst>
          </p:cNvPr>
          <p:cNvSpPr/>
          <p:nvPr/>
        </p:nvSpPr>
        <p:spPr>
          <a:xfrm>
            <a:off x="8784167" y="4437063"/>
            <a:ext cx="3134784" cy="1154112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Детские общ. объединения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/>
            </a:extLst>
          </p:cNvPr>
          <p:cNvSpPr/>
          <p:nvPr/>
        </p:nvSpPr>
        <p:spPr>
          <a:xfrm>
            <a:off x="1856318" y="5991225"/>
            <a:ext cx="1839383" cy="654050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Медиа</a:t>
            </a:r>
          </a:p>
        </p:txBody>
      </p:sp>
      <p:sp>
        <p:nvSpPr>
          <p:cNvPr id="30" name="Скругленный прямоугольник 29">
            <a:extLst>
              <a:ext uri="{FF2B5EF4-FFF2-40B4-BE49-F238E27FC236}"/>
            </a:extLst>
          </p:cNvPr>
          <p:cNvSpPr/>
          <p:nvPr/>
        </p:nvSpPr>
        <p:spPr>
          <a:xfrm>
            <a:off x="8365067" y="2722564"/>
            <a:ext cx="3513667" cy="1081087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Проф</a:t>
            </a:r>
            <a:r>
              <a:rPr lang="ru-RU" sz="2400" b="1" dirty="0">
                <a:solidFill>
                  <a:schemeClr val="tx1"/>
                </a:solidFill>
              </a:rPr>
              <a:t>-ориентация*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/>
            </a:extLst>
          </p:cNvPr>
          <p:cNvSpPr/>
          <p:nvPr/>
        </p:nvSpPr>
        <p:spPr>
          <a:xfrm>
            <a:off x="6201834" y="4729163"/>
            <a:ext cx="2180167" cy="1008062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Волон-терство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>
            <a:extLst>
              <a:ext uri="{FF2B5EF4-FFF2-40B4-BE49-F238E27FC236}"/>
            </a:extLst>
          </p:cNvPr>
          <p:cNvSpPr/>
          <p:nvPr/>
        </p:nvSpPr>
        <p:spPr>
          <a:xfrm>
            <a:off x="3039249" y="4587496"/>
            <a:ext cx="2664883" cy="1081088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Экскурсии, походы</a:t>
            </a:r>
          </a:p>
        </p:txBody>
      </p:sp>
      <p:sp>
        <p:nvSpPr>
          <p:cNvPr id="19" name="Прямоугольник 1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9851" y="260351"/>
            <a:ext cx="1205230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</a:rPr>
              <a:t>3. Виды, формы и содержание деятельности</a:t>
            </a:r>
            <a:endParaRPr lang="ru-RU" altLang="ru-RU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312584" y="763588"/>
            <a:ext cx="59414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i="1" dirty="0">
                <a:solidFill>
                  <a:schemeClr val="accent6"/>
                </a:solidFill>
              </a:rPr>
              <a:t>Инвариантные модули</a:t>
            </a:r>
          </a:p>
        </p:txBody>
      </p:sp>
      <p:sp>
        <p:nvSpPr>
          <p:cNvPr id="34" name="Скругленный прямоугольник 24">
            <a:extLst>
              <a:ext uri="{FF2B5EF4-FFF2-40B4-BE49-F238E27FC236}"/>
            </a:extLst>
          </p:cNvPr>
          <p:cNvSpPr/>
          <p:nvPr/>
        </p:nvSpPr>
        <p:spPr>
          <a:xfrm>
            <a:off x="408518" y="2708275"/>
            <a:ext cx="3600449" cy="1081088"/>
          </a:xfrm>
          <a:prstGeom prst="roundRect">
            <a:avLst/>
          </a:prstGeom>
          <a:solidFill>
            <a:srgbClr val="FF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Работа с родителями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312584" y="3933826"/>
            <a:ext cx="59414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i="1" dirty="0">
                <a:solidFill>
                  <a:schemeClr val="accent6"/>
                </a:solidFill>
              </a:rPr>
              <a:t>Вариативные модули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10087654" y="5804635"/>
            <a:ext cx="1367367" cy="766762"/>
          </a:xfrm>
          <a:prstGeom prst="roundRect">
            <a:avLst/>
          </a:prstGeom>
          <a:solidFill>
            <a:srgbClr val="66FF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и т.д.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19" grpId="0"/>
      <p:bldP spid="22" grpId="0"/>
      <p:bldP spid="34" grpId="0" animBg="1"/>
      <p:bldP spid="35" grpId="0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59509"/>
            <a:ext cx="10972800" cy="6165982"/>
          </a:xfrm>
        </p:spPr>
        <p:txBody>
          <a:bodyPr/>
          <a:lstStyle/>
          <a:p>
            <a:r>
              <a:rPr lang="ru-RU" sz="3200" b="1" dirty="0"/>
              <a:t>Выбранные модули располагаются школой в </a:t>
            </a:r>
            <a:r>
              <a:rPr lang="ru-RU" sz="3200" b="1" dirty="0" err="1"/>
              <a:t>соответсвии</a:t>
            </a:r>
            <a:r>
              <a:rPr lang="ru-RU" sz="3200" b="1" dirty="0"/>
              <a:t> с их значимостью в  ее системе воспитательной работы</a:t>
            </a:r>
            <a:r>
              <a:rPr lang="ru-RU" sz="3200" b="1" dirty="0" smtClean="0"/>
              <a:t>.</a:t>
            </a:r>
          </a:p>
          <a:p>
            <a:pPr marL="0" indent="0">
              <a:buNone/>
            </a:pPr>
            <a:endParaRPr lang="ru-RU" sz="3200" b="1" dirty="0"/>
          </a:p>
          <a:p>
            <a:r>
              <a:rPr lang="ru-RU" sz="3200" b="1" dirty="0"/>
              <a:t>Деятельность педагогов школ в рамках комплекса модулей интегрирует представленные во ФГОС общего образования ее направления: гражданско-патриотическое, духовно-нравственное, эстетическое, физическое, трудовое и экологическое воспитание, ценности научного познания</a:t>
            </a:r>
            <a:endParaRPr lang="ru-RU" sz="3200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Куб 18">
            <a:extLst>
              <a:ext uri="{FF2B5EF4-FFF2-40B4-BE49-F238E27FC236}"/>
            </a:extLst>
          </p:cNvPr>
          <p:cNvSpPr/>
          <p:nvPr/>
        </p:nvSpPr>
        <p:spPr>
          <a:xfrm>
            <a:off x="239183" y="3474672"/>
            <a:ext cx="575733" cy="433388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Куб 21">
            <a:extLst>
              <a:ext uri="{FF2B5EF4-FFF2-40B4-BE49-F238E27FC236}"/>
            </a:extLst>
          </p:cNvPr>
          <p:cNvSpPr/>
          <p:nvPr/>
        </p:nvSpPr>
        <p:spPr>
          <a:xfrm>
            <a:off x="287867" y="1943706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912285" y="1158876"/>
            <a:ext cx="108077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chemeClr val="accent6"/>
                </a:solidFill>
                <a:latin typeface="+mn-lt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chemeClr val="accent6"/>
                </a:solidFill>
                <a:latin typeface="+mn-lt"/>
              </a:rPr>
              <a:t>Цель </a:t>
            </a:r>
            <a:r>
              <a:rPr lang="ru-RU" b="1" dirty="0">
                <a:solidFill>
                  <a:schemeClr val="accent6"/>
                </a:solidFill>
                <a:latin typeface="+mn-lt"/>
              </a:rPr>
              <a:t>– выявление основных проблем школьного воспитания для последующего их решения</a:t>
            </a:r>
            <a:endParaRPr lang="ru-RU" altLang="ru-RU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Прямоугольник 3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14918" y="2435225"/>
            <a:ext cx="11487149" cy="230832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6"/>
                </a:solidFill>
                <a:latin typeface="+mn-lt"/>
              </a:rPr>
              <a:t>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6"/>
                </a:solidFill>
                <a:latin typeface="+mn-lt"/>
              </a:rPr>
              <a:t> 	</a:t>
            </a:r>
            <a:r>
              <a:rPr lang="ru-RU" b="1" dirty="0" smtClean="0">
                <a:solidFill>
                  <a:schemeClr val="accent6"/>
                </a:solidFill>
                <a:latin typeface="+mn-lt"/>
              </a:rPr>
              <a:t>Принципы</a:t>
            </a:r>
            <a:r>
              <a:rPr lang="ru-RU" b="1" dirty="0">
                <a:solidFill>
                  <a:schemeClr val="accent6"/>
                </a:solidFill>
                <a:latin typeface="+mn-lt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>
                <a:solidFill>
                  <a:schemeClr val="accent6"/>
                </a:solidFill>
                <a:latin typeface="+mn-lt"/>
              </a:rPr>
              <a:t>-   гуманистической направленности 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solidFill>
                  <a:schemeClr val="accent6"/>
                </a:solidFill>
                <a:latin typeface="+mn-lt"/>
              </a:rPr>
              <a:t>приоритета анализа сущностных сторон воспитания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sz="2800" b="1" dirty="0">
                <a:solidFill>
                  <a:schemeClr val="accent6"/>
                </a:solidFill>
                <a:latin typeface="+mn-lt"/>
              </a:rPr>
              <a:t>разделенной ответственности</a:t>
            </a:r>
            <a:endParaRPr lang="ru-RU" altLang="ru-RU" sz="28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7174" name="Прямоугольник 38"/>
          <p:cNvSpPr>
            <a:spLocks noChangeArrowheads="1"/>
          </p:cNvSpPr>
          <p:nvPr/>
        </p:nvSpPr>
        <p:spPr bwMode="auto">
          <a:xfrm>
            <a:off x="287867" y="404813"/>
            <a:ext cx="119041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4000" b="1" dirty="0">
                <a:solidFill>
                  <a:schemeClr val="accent6"/>
                </a:solidFill>
              </a:rPr>
              <a:t>4.  Анализ </a:t>
            </a:r>
            <a:r>
              <a:rPr lang="en-US" altLang="ru-RU" sz="4000" b="1" dirty="0" err="1">
                <a:solidFill>
                  <a:schemeClr val="accent6"/>
                </a:solidFill>
              </a:rPr>
              <a:t>воспитательного</a:t>
            </a:r>
            <a:r>
              <a:rPr lang="en-US" altLang="ru-RU" sz="4000" b="1" dirty="0">
                <a:solidFill>
                  <a:schemeClr val="accent6"/>
                </a:solidFill>
              </a:rPr>
              <a:t> </a:t>
            </a:r>
            <a:r>
              <a:rPr lang="en-US" altLang="ru-RU" sz="4000" b="1" dirty="0" err="1">
                <a:solidFill>
                  <a:schemeClr val="accent6"/>
                </a:solidFill>
              </a:rPr>
              <a:t>процесса</a:t>
            </a:r>
            <a:endParaRPr lang="ru-RU" altLang="ru-RU" sz="4000" b="1" dirty="0">
              <a:solidFill>
                <a:schemeClr val="accent6"/>
              </a:solidFill>
            </a:endParaRPr>
          </a:p>
        </p:txBody>
      </p:sp>
      <p:sp>
        <p:nvSpPr>
          <p:cNvPr id="7" name="Куб 6">
            <a:extLst>
              <a:ext uri="{FF2B5EF4-FFF2-40B4-BE49-F238E27FC236}"/>
            </a:extLst>
          </p:cNvPr>
          <p:cNvSpPr/>
          <p:nvPr/>
        </p:nvSpPr>
        <p:spPr>
          <a:xfrm>
            <a:off x="239182" y="5307360"/>
            <a:ext cx="575733" cy="433387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14918" y="4614863"/>
            <a:ext cx="11487149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2800" b="1" dirty="0" smtClean="0">
              <a:solidFill>
                <a:schemeClr val="accent6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6"/>
                </a:solidFill>
                <a:latin typeface="+mn-lt"/>
              </a:rPr>
              <a:t>	В Примерной </a:t>
            </a:r>
            <a:r>
              <a:rPr lang="ru-RU" sz="2800" b="1" dirty="0" smtClean="0">
                <a:solidFill>
                  <a:schemeClr val="accent6"/>
                </a:solidFill>
                <a:latin typeface="+mn-lt"/>
              </a:rPr>
              <a:t>программе представлены лишь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6"/>
                </a:solidFill>
                <a:latin typeface="+mn-lt"/>
              </a:rPr>
              <a:t>возможные направления</a:t>
            </a:r>
            <a:endParaRPr lang="ru-RU" sz="2800" b="1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/>
            </a:extLst>
          </p:cNvPr>
          <p:cNvSpPr/>
          <p:nvPr/>
        </p:nvSpPr>
        <p:spPr>
          <a:xfrm>
            <a:off x="0" y="409433"/>
            <a:ext cx="1219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600" b="1" cap="all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Примерная программа – 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600" b="1" cap="all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</a:t>
            </a:r>
            <a:r>
              <a:rPr lang="ru-RU" sz="3600" b="1" cap="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программа-конструктор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endParaRPr lang="ru-RU" sz="3600" b="1" cap="all" dirty="0">
              <a:solidFill>
                <a:schemeClr val="accent6"/>
              </a:solidFill>
              <a:latin typeface="Arial Black" pitchFamily="34" charset="0"/>
            </a:endParaRP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Arial Black" pitchFamily="34" charset="0"/>
              </a:rPr>
              <a:t> К ней прилагается ежегодный план-сетка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Arial Black" pitchFamily="34" charset="0"/>
              </a:rPr>
              <a:t> мероприятий, соответствующий уровням 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Arial Black" pitchFamily="34" charset="0"/>
              </a:rPr>
              <a:t>начального, основного и среднего 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Arial Black" pitchFamily="34" charset="0"/>
              </a:rPr>
              <a:t>общего образования</a:t>
            </a:r>
          </a:p>
          <a:p>
            <a:pPr algn="ctr" latinLnBrk="1">
              <a:spcAft>
                <a:spcPts val="0"/>
              </a:spcAft>
              <a:tabLst>
                <a:tab pos="540385" algn="l"/>
              </a:tabLst>
              <a:defRPr/>
            </a:pP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" name="Куб 2">
            <a:extLst>
              <a:ext uri="{FF2B5EF4-FFF2-40B4-BE49-F238E27FC236}"/>
            </a:extLst>
          </p:cNvPr>
          <p:cNvSpPr/>
          <p:nvPr/>
        </p:nvSpPr>
        <p:spPr>
          <a:xfrm>
            <a:off x="9455151" y="5662613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Куб 3">
            <a:extLst>
              <a:ext uri="{FF2B5EF4-FFF2-40B4-BE49-F238E27FC236}"/>
            </a:extLst>
          </p:cNvPr>
          <p:cNvSpPr/>
          <p:nvPr/>
        </p:nvSpPr>
        <p:spPr>
          <a:xfrm>
            <a:off x="9455151" y="5302250"/>
            <a:ext cx="575733" cy="4318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Куб 4">
            <a:extLst>
              <a:ext uri="{FF2B5EF4-FFF2-40B4-BE49-F238E27FC236}"/>
            </a:extLst>
          </p:cNvPr>
          <p:cNvSpPr/>
          <p:nvPr/>
        </p:nvSpPr>
        <p:spPr>
          <a:xfrm>
            <a:off x="9937751" y="5662613"/>
            <a:ext cx="575733" cy="4318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Куб 5">
            <a:extLst>
              <a:ext uri="{FF2B5EF4-FFF2-40B4-BE49-F238E27FC236}"/>
            </a:extLst>
          </p:cNvPr>
          <p:cNvSpPr/>
          <p:nvPr/>
        </p:nvSpPr>
        <p:spPr>
          <a:xfrm>
            <a:off x="10416118" y="5662613"/>
            <a:ext cx="575733" cy="4318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Куб 6">
            <a:extLst>
              <a:ext uri="{FF2B5EF4-FFF2-40B4-BE49-F238E27FC236}"/>
            </a:extLst>
          </p:cNvPr>
          <p:cNvSpPr/>
          <p:nvPr/>
        </p:nvSpPr>
        <p:spPr>
          <a:xfrm>
            <a:off x="9455151" y="4941889"/>
            <a:ext cx="575733" cy="433387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Куб 7">
            <a:extLst>
              <a:ext uri="{FF2B5EF4-FFF2-40B4-BE49-F238E27FC236}"/>
            </a:extLst>
          </p:cNvPr>
          <p:cNvSpPr/>
          <p:nvPr/>
        </p:nvSpPr>
        <p:spPr>
          <a:xfrm>
            <a:off x="9937751" y="5302250"/>
            <a:ext cx="575733" cy="4318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Куб 8">
            <a:extLst>
              <a:ext uri="{FF2B5EF4-FFF2-40B4-BE49-F238E27FC236}"/>
            </a:extLst>
          </p:cNvPr>
          <p:cNvSpPr/>
          <p:nvPr/>
        </p:nvSpPr>
        <p:spPr>
          <a:xfrm>
            <a:off x="10416118" y="5302250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Куб 9">
            <a:extLst>
              <a:ext uri="{FF2B5EF4-FFF2-40B4-BE49-F238E27FC236}"/>
            </a:extLst>
          </p:cNvPr>
          <p:cNvSpPr/>
          <p:nvPr/>
        </p:nvSpPr>
        <p:spPr>
          <a:xfrm>
            <a:off x="9937751" y="4941889"/>
            <a:ext cx="575733" cy="433387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Куб 10">
            <a:extLst>
              <a:ext uri="{FF2B5EF4-FFF2-40B4-BE49-F238E27FC236}"/>
            </a:extLst>
          </p:cNvPr>
          <p:cNvSpPr/>
          <p:nvPr/>
        </p:nvSpPr>
        <p:spPr>
          <a:xfrm>
            <a:off x="8782051" y="5591175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Куб 11">
            <a:extLst>
              <a:ext uri="{FF2B5EF4-FFF2-40B4-BE49-F238E27FC236}"/>
            </a:extLst>
          </p:cNvPr>
          <p:cNvSpPr/>
          <p:nvPr/>
        </p:nvSpPr>
        <p:spPr>
          <a:xfrm>
            <a:off x="8494184" y="5734050"/>
            <a:ext cx="575733" cy="433388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251" y="263235"/>
            <a:ext cx="11891749" cy="6192983"/>
          </a:xfrm>
        </p:spPr>
        <p:txBody>
          <a:bodyPr/>
          <a:lstStyle/>
          <a:p>
            <a:pPr marL="768350" indent="-514350" algn="just" latinLnBrk="1">
              <a:spcAft>
                <a:spcPts val="0"/>
              </a:spcAft>
              <a:buAutoNum type="arabicPeriod"/>
            </a:pPr>
            <a:r>
              <a:rPr lang="ru-RU" sz="2000" b="1" dirty="0" smtClean="0"/>
              <a:t>В плане конкретизируется заявленная в программе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воспитания работа применительно к конкретному учебному году</a:t>
            </a:r>
          </a:p>
          <a:p>
            <a:pPr marL="254000" algn="just" latinLnBrk="1">
              <a:spcAft>
                <a:spcPts val="0"/>
              </a:spcAft>
              <a:buNone/>
            </a:pPr>
            <a:endParaRPr lang="ru-RU" sz="2000" b="1" dirty="0" smtClean="0"/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2. </a:t>
            </a:r>
            <a:r>
              <a:rPr lang="ru-RU" sz="2000" b="1" dirty="0" smtClean="0"/>
              <a:t>     План </a:t>
            </a:r>
            <a:r>
              <a:rPr lang="ru-RU" sz="2000" b="1" dirty="0" smtClean="0"/>
              <a:t>может корректироваться в течение года в связи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с происходящими в школе изменениями</a:t>
            </a:r>
          </a:p>
          <a:p>
            <a:pPr marL="254000" algn="just" latinLnBrk="1">
              <a:spcAft>
                <a:spcPts val="0"/>
              </a:spcAft>
              <a:buNone/>
            </a:pPr>
            <a:endParaRPr lang="ru-RU" sz="2000" b="1" dirty="0" smtClean="0"/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3. </a:t>
            </a:r>
            <a:r>
              <a:rPr lang="ru-RU" sz="2000" b="1" dirty="0" smtClean="0"/>
              <a:t>     Целесообразно </a:t>
            </a:r>
            <a:r>
              <a:rPr lang="ru-RU" sz="2000" b="1" dirty="0" smtClean="0"/>
              <a:t>составлять планы, соответствующие 3 уровням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общего образования</a:t>
            </a:r>
          </a:p>
          <a:p>
            <a:pPr marL="254000" algn="just" latinLnBrk="1">
              <a:spcAft>
                <a:spcPts val="0"/>
              </a:spcAft>
              <a:buNone/>
            </a:pPr>
            <a:endParaRPr lang="ru-RU" sz="2000" b="1" dirty="0" smtClean="0"/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4. </a:t>
            </a:r>
            <a:r>
              <a:rPr lang="ru-RU" sz="2000" b="1" dirty="0" smtClean="0"/>
              <a:t>     Традиционно </a:t>
            </a:r>
            <a:r>
              <a:rPr lang="ru-RU" sz="2000" b="1" dirty="0" smtClean="0"/>
              <a:t>большая часть воспитательной работы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организуется вне урока, поэтому план воспитательной работы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/>
              <a:t>можно интегрировать с планом внеурочной деятельности</a:t>
            </a:r>
          </a:p>
          <a:p>
            <a:pPr marL="254000" algn="just" latinLnBrk="1">
              <a:spcAft>
                <a:spcPts val="0"/>
              </a:spcAft>
              <a:buNone/>
            </a:pPr>
            <a:endParaRPr lang="ru-RU" sz="2000" b="1" dirty="0" smtClean="0">
              <a:latin typeface="+mn-lt"/>
            </a:endParaRP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>
                <a:latin typeface="+mn-lt"/>
              </a:rPr>
              <a:t>5. </a:t>
            </a:r>
            <a:r>
              <a:rPr lang="ru-RU" sz="2000" b="1" dirty="0" smtClean="0">
                <a:latin typeface="+mn-lt"/>
              </a:rPr>
              <a:t>      План </a:t>
            </a:r>
            <a:r>
              <a:rPr lang="ru-RU" sz="2000" b="1" dirty="0" smtClean="0">
                <a:latin typeface="+mn-lt"/>
              </a:rPr>
              <a:t>целесообразно разделить на несколько частей – в соответствии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>
                <a:latin typeface="+mn-lt"/>
              </a:rPr>
              <a:t> с реализуемыми направлениями воспитания, закрепленными </a:t>
            </a:r>
          </a:p>
          <a:p>
            <a:pPr marL="254000" algn="just" latinLnBrk="1">
              <a:spcAft>
                <a:spcPts val="0"/>
              </a:spcAft>
              <a:buNone/>
            </a:pPr>
            <a:r>
              <a:rPr lang="ru-RU" sz="2000" b="1" dirty="0" smtClean="0">
                <a:latin typeface="+mn-lt"/>
              </a:rPr>
              <a:t>в соответствующих модулях программы</a:t>
            </a:r>
          </a:p>
          <a:p>
            <a:endParaRPr lang="ru-RU" sz="24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" y="0"/>
            <a:ext cx="12192000" cy="6902959"/>
          </a:xfrm>
          <a:prstGeom prst="rect">
            <a:avLst/>
          </a:prstGeom>
          <a:gradFill>
            <a:gsLst>
              <a:gs pos="55000">
                <a:srgbClr val="FFD458">
                  <a:alpha val="71000"/>
                </a:srgbClr>
              </a:gs>
              <a:gs pos="77000">
                <a:srgbClr val="FFE18B">
                  <a:alpha val="74000"/>
                </a:srgbClr>
              </a:gs>
              <a:gs pos="33000">
                <a:srgbClr val="FFE18B"/>
              </a:gs>
              <a:gs pos="7000">
                <a:srgbClr val="FFCC3B">
                  <a:alpha val="35000"/>
                </a:srgbClr>
              </a:gs>
              <a:gs pos="100000">
                <a:srgbClr val="FFC625">
                  <a:alpha val="66000"/>
                </a:srgb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895C290-912B-4317-A233-EC27139FB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83257"/>
              </p:ext>
            </p:extLst>
          </p:nvPr>
        </p:nvGraphicFramePr>
        <p:xfrm>
          <a:off x="176981" y="346057"/>
          <a:ext cx="11872452" cy="53585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94474">
                  <a:extLst>
                    <a:ext uri="{9D8B030D-6E8A-4147-A177-3AD203B41FA5}">
                      <a16:colId xmlns:a16="http://schemas.microsoft.com/office/drawing/2014/main" xmlns="" val="2561897415"/>
                    </a:ext>
                  </a:extLst>
                </a:gridCol>
                <a:gridCol w="1634836">
                  <a:extLst>
                    <a:ext uri="{9D8B030D-6E8A-4147-A177-3AD203B41FA5}">
                      <a16:colId xmlns:a16="http://schemas.microsoft.com/office/drawing/2014/main" xmlns="" val="6735732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584927335"/>
                    </a:ext>
                  </a:extLst>
                </a:gridCol>
                <a:gridCol w="3237942">
                  <a:extLst>
                    <a:ext uri="{9D8B030D-6E8A-4147-A177-3AD203B41FA5}">
                      <a16:colId xmlns:a16="http://schemas.microsoft.com/office/drawing/2014/main" xmlns="" val="28726787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 dirty="0" smtClean="0">
                          <a:effectLst/>
                        </a:rPr>
                        <a:t>План     воспитательной </a:t>
                      </a:r>
                      <a:r>
                        <a:rPr lang="ru-RU" sz="2800" b="1" cap="all" dirty="0">
                          <a:effectLst/>
                        </a:rPr>
                        <a:t>работы </a:t>
                      </a:r>
                      <a:r>
                        <a:rPr lang="ru-RU" sz="2800" b="1" cap="all" dirty="0" smtClean="0">
                          <a:effectLst/>
                        </a:rPr>
                        <a:t>     школы 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 dirty="0">
                          <a:effectLst/>
                        </a:rPr>
                        <a:t>на ________ учебный год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256143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Ключевые общешкольные дела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4269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Дела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Классы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Ориентировочное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время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проведения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Ответственные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1238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5065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2972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" y="0"/>
            <a:ext cx="12192000" cy="6902959"/>
          </a:xfrm>
          <a:prstGeom prst="rect">
            <a:avLst/>
          </a:prstGeom>
          <a:gradFill>
            <a:gsLst>
              <a:gs pos="55000">
                <a:srgbClr val="FFD458">
                  <a:alpha val="71000"/>
                </a:srgbClr>
              </a:gs>
              <a:gs pos="77000">
                <a:srgbClr val="FFE18B">
                  <a:alpha val="74000"/>
                </a:srgbClr>
              </a:gs>
              <a:gs pos="33000">
                <a:srgbClr val="FFE18B"/>
              </a:gs>
              <a:gs pos="7000">
                <a:srgbClr val="FFCC3B">
                  <a:alpha val="35000"/>
                </a:srgbClr>
              </a:gs>
              <a:gs pos="100000">
                <a:srgbClr val="FFC625">
                  <a:alpha val="66000"/>
                </a:srgb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895C290-912B-4317-A233-EC27139FB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97317"/>
              </p:ext>
            </p:extLst>
          </p:nvPr>
        </p:nvGraphicFramePr>
        <p:xfrm>
          <a:off x="176981" y="346057"/>
          <a:ext cx="11872452" cy="60628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75819">
                  <a:extLst>
                    <a:ext uri="{9D8B030D-6E8A-4147-A177-3AD203B41FA5}">
                      <a16:colId xmlns:a16="http://schemas.microsoft.com/office/drawing/2014/main" xmlns="" val="2561897415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xmlns="" val="673573210"/>
                    </a:ext>
                  </a:extLst>
                </a:gridCol>
                <a:gridCol w="3325091">
                  <a:extLst>
                    <a:ext uri="{9D8B030D-6E8A-4147-A177-3AD203B41FA5}">
                      <a16:colId xmlns:a16="http://schemas.microsoft.com/office/drawing/2014/main" xmlns="" val="2584927335"/>
                    </a:ext>
                  </a:extLst>
                </a:gridCol>
                <a:gridCol w="3598160">
                  <a:extLst>
                    <a:ext uri="{9D8B030D-6E8A-4147-A177-3AD203B41FA5}">
                      <a16:colId xmlns:a16="http://schemas.microsoft.com/office/drawing/2014/main" xmlns="" val="28726787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 dirty="0" smtClean="0">
                          <a:effectLst/>
                        </a:rPr>
                        <a:t>План     </a:t>
                      </a:r>
                      <a:r>
                        <a:rPr lang="ru-RU" sz="2800" b="1" cap="all" dirty="0">
                          <a:effectLst/>
                        </a:rPr>
                        <a:t>воспитательной </a:t>
                      </a:r>
                      <a:r>
                        <a:rPr lang="ru-RU" sz="2800" b="1" cap="all" dirty="0" smtClean="0">
                          <a:effectLst/>
                        </a:rPr>
                        <a:t>работы       </a:t>
                      </a:r>
                      <a:r>
                        <a:rPr lang="ru-RU" sz="2800" b="1" cap="all" dirty="0">
                          <a:effectLst/>
                        </a:rPr>
                        <a:t>школы 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 dirty="0">
                          <a:effectLst/>
                        </a:rPr>
                        <a:t>на ________ учебный год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256143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latinLnBrk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Курсы внеурочной деятельности и дополнительного 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 </a:t>
                      </a:r>
                      <a:endParaRPr lang="ru-RU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4269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курса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часов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неделю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1238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50658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1040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28359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" y="0"/>
            <a:ext cx="12192000" cy="6902959"/>
          </a:xfrm>
          <a:prstGeom prst="rect">
            <a:avLst/>
          </a:prstGeom>
          <a:gradFill>
            <a:gsLst>
              <a:gs pos="55000">
                <a:srgbClr val="FFD458">
                  <a:alpha val="71000"/>
                </a:srgbClr>
              </a:gs>
              <a:gs pos="77000">
                <a:srgbClr val="FFE18B">
                  <a:alpha val="74000"/>
                </a:srgbClr>
              </a:gs>
              <a:gs pos="33000">
                <a:srgbClr val="FFE18B"/>
              </a:gs>
              <a:gs pos="7000">
                <a:srgbClr val="FFCC3B">
                  <a:alpha val="35000"/>
                </a:srgbClr>
              </a:gs>
              <a:gs pos="100000">
                <a:srgbClr val="FFC625">
                  <a:alpha val="66000"/>
                </a:srgb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895C290-912B-4317-A233-EC27139FB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17682"/>
              </p:ext>
            </p:extLst>
          </p:nvPr>
        </p:nvGraphicFramePr>
        <p:xfrm>
          <a:off x="319548" y="1303813"/>
          <a:ext cx="11359834" cy="42340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59834">
                  <a:extLst>
                    <a:ext uri="{9D8B030D-6E8A-4147-A177-3AD203B41FA5}">
                      <a16:colId xmlns:a16="http://schemas.microsoft.com/office/drawing/2014/main" xmlns="" val="25618974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>
                          <a:effectLst/>
                        </a:rPr>
                        <a:t>План </a:t>
                      </a:r>
                      <a:r>
                        <a:rPr lang="ru-RU" sz="2800" b="1" cap="all" smtClean="0">
                          <a:effectLst/>
                        </a:rPr>
                        <a:t>     воспитательной </a:t>
                      </a:r>
                      <a:r>
                        <a:rPr lang="ru-RU" sz="2800" b="1" cap="all">
                          <a:effectLst/>
                        </a:rPr>
                        <a:t>работы </a:t>
                      </a:r>
                      <a:r>
                        <a:rPr lang="ru-RU" sz="2800" b="1" cap="all" smtClean="0">
                          <a:effectLst/>
                        </a:rPr>
                        <a:t>    школы 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all" dirty="0">
                          <a:effectLst/>
                        </a:rPr>
                        <a:t>на ________ учебный год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2561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latinLnBrk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Классное руководство и наставничество </a:t>
                      </a:r>
                    </a:p>
                    <a:p>
                      <a:pPr algn="ctr" latinLnBrk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(согласно индивидуальным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планам </a:t>
                      </a: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</a:t>
                      </a:r>
                    </a:p>
                    <a:p>
                      <a:pPr algn="ctr" latinLnBrk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классных руководителей и наставников)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426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61358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05375"/>
            <a:ext cx="5947462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http://form.instrao.ru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Рисунок 1" descr="Описание: http://form.instrao.ru/bitrix/templates/books1/images/log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8" y="1590260"/>
            <a:ext cx="38957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3400" y="2611326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Примерная программа воспитания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59014" y="412028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  </a:t>
            </a:r>
          </a:p>
          <a:p>
            <a:r>
              <a:rPr lang="ru-RU" dirty="0"/>
              <a:t> </a:t>
            </a:r>
            <a:r>
              <a:rPr lang="ru-RU" sz="2400" b="1" u="sng" dirty="0">
                <a:hlinkClick r:id="rId3"/>
              </a:rPr>
              <a:t>Пояснительная записка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 </a:t>
            </a:r>
            <a:r>
              <a:rPr lang="ru-RU" sz="2400" b="1" u="sng" dirty="0">
                <a:hlinkClick r:id="rId4"/>
              </a:rPr>
              <a:t>Структура программы воспитания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 </a:t>
            </a:r>
            <a:r>
              <a:rPr lang="ru-RU" sz="2400" b="1" u="sng" dirty="0">
                <a:hlinkClick r:id="rId5"/>
              </a:rPr>
              <a:t>Примерная программа воспитания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 </a:t>
            </a:r>
            <a:r>
              <a:rPr lang="ru-RU" sz="2400" b="1" u="sng" dirty="0">
                <a:hlinkClick r:id="rId6"/>
              </a:rPr>
              <a:t>Информация об окружных семинарах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 </a:t>
            </a:r>
            <a:r>
              <a:rPr lang="ru-RU" sz="2400" b="1" u="sng" dirty="0">
                <a:hlinkClick r:id="rId7"/>
              </a:rPr>
              <a:t>Методические рекомендации по разработке программ воспитания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96000" y="180887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hlinkClick r:id="rId8"/>
              </a:rPr>
              <a:t>Состав </a:t>
            </a:r>
            <a:r>
              <a:rPr lang="ru-RU" sz="3200" b="1" dirty="0">
                <a:hlinkClick r:id="rId8"/>
              </a:rPr>
              <a:t>участников апробации</a:t>
            </a:r>
            <a:endParaRPr lang="ru-RU" sz="3200" dirty="0"/>
          </a:p>
          <a:p>
            <a:r>
              <a:rPr lang="ru-RU" sz="3200" b="1" dirty="0">
                <a:hlinkClick r:id="rId8" tooltip="Доступ запрещен"/>
              </a:rPr>
              <a:t>Экспертный лист</a:t>
            </a:r>
            <a:endParaRPr lang="ru-RU" sz="3200" dirty="0"/>
          </a:p>
          <a:p>
            <a:r>
              <a:rPr lang="ru-RU" sz="3200" b="1" dirty="0">
                <a:hlinkClick r:id="rId9"/>
              </a:rPr>
              <a:t>Новости и анонсы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0455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5322" y="484553"/>
            <a:ext cx="10683631" cy="4781062"/>
          </a:xfrm>
        </p:spPr>
        <p:txBody>
          <a:bodyPr/>
          <a:lstStyle/>
          <a:p>
            <a:endParaRPr lang="ru-RU" sz="3600" i="1" dirty="0" smtClean="0">
              <a:latin typeface="Arial Black" pitchFamily="34" charset="0"/>
            </a:endParaRPr>
          </a:p>
          <a:p>
            <a:r>
              <a:rPr lang="ru-RU" sz="3600" dirty="0" smtClean="0">
                <a:latin typeface="Arial Black" pitchFamily="34" charset="0"/>
              </a:rPr>
              <a:t>Девять </a:t>
            </a:r>
            <a:r>
              <a:rPr lang="ru-RU" sz="3600" dirty="0">
                <a:latin typeface="Arial Black" pitchFamily="34" charset="0"/>
              </a:rPr>
              <a:t>десятых тех людей, с которыми мы встречаемся, являются тем, что они есть, - добрыми или злыми, полезными или бесполезными - благодаря воспитанию. </a:t>
            </a:r>
            <a:br>
              <a:rPr lang="ru-RU" sz="3600" dirty="0">
                <a:latin typeface="Arial Black" pitchFamily="34" charset="0"/>
              </a:rPr>
            </a:br>
            <a:endParaRPr lang="ru-RU" sz="3600" dirty="0" smtClean="0">
              <a:latin typeface="Arial Black" pitchFamily="34" charset="0"/>
            </a:endParaRPr>
          </a:p>
          <a:p>
            <a:r>
              <a:rPr lang="ru-RU" sz="3600" b="1" dirty="0" smtClean="0">
                <a:latin typeface="Arial Black" pitchFamily="34" charset="0"/>
              </a:rPr>
              <a:t>Д</a:t>
            </a:r>
            <a:r>
              <a:rPr lang="ru-RU" sz="3600" b="1" dirty="0">
                <a:latin typeface="Arial Black" pitchFamily="34" charset="0"/>
              </a:rPr>
              <a:t>. Локк</a:t>
            </a:r>
            <a:r>
              <a:rPr lang="ru-RU" sz="3600" dirty="0">
                <a:latin typeface="Arial Black" pitchFamily="34" charset="0"/>
              </a:rPr>
              <a:t/>
            </a:r>
            <a:br>
              <a:rPr lang="ru-RU" sz="3600" dirty="0">
                <a:latin typeface="Arial Black" pitchFamily="34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628408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5105400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600" b="1" dirty="0" smtClean="0">
                <a:latin typeface="Arial Black" pitchFamily="34" charset="0"/>
              </a:rPr>
              <a:t>О проекте </a:t>
            </a:r>
          </a:p>
          <a:p>
            <a:r>
              <a:rPr lang="ru-RU" sz="3600" b="1" dirty="0" smtClean="0">
                <a:latin typeface="Arial Black" pitchFamily="34" charset="0"/>
              </a:rPr>
              <a:t>Министерства просвещения Российской Федерации</a:t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600" b="1" dirty="0" smtClean="0">
                <a:latin typeface="Arial Black" pitchFamily="34" charset="0"/>
              </a:rPr>
              <a:t>по разработке и апробации Примерной программы воспитания</a:t>
            </a:r>
            <a:endParaRPr lang="ru-RU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862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723" y="1273909"/>
            <a:ext cx="10339754" cy="5291014"/>
          </a:xfrm>
        </p:spPr>
        <p:txBody>
          <a:bodyPr/>
          <a:lstStyle/>
          <a:p>
            <a:r>
              <a:rPr lang="ru-RU" sz="4800" b="1" dirty="0" smtClean="0"/>
              <a:t>Спасибо </a:t>
            </a:r>
            <a:r>
              <a:rPr lang="ru-RU" sz="4800" b="1" dirty="0"/>
              <a:t>за внимание</a:t>
            </a:r>
            <a:r>
              <a:rPr lang="ru-RU" sz="4800" b="1" dirty="0" smtClean="0"/>
              <a:t>!</a:t>
            </a:r>
          </a:p>
          <a:p>
            <a:endParaRPr lang="ru-RU" sz="4800" b="1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b="1" i="1" dirty="0" smtClean="0">
              <a:latin typeface="Arial Black" pitchFamily="34" charset="0"/>
            </a:endParaRPr>
          </a:p>
          <a:p>
            <a:pPr algn="l"/>
            <a:endParaRPr lang="ru-RU" b="1" i="1" dirty="0">
              <a:latin typeface="Arial Black" pitchFamily="34" charset="0"/>
            </a:endParaRPr>
          </a:p>
          <a:p>
            <a:pPr algn="l"/>
            <a:endParaRPr lang="ru-RU" b="1" i="1" dirty="0" smtClean="0">
              <a:latin typeface="Arial Black" pitchFamily="34" charset="0"/>
            </a:endParaRPr>
          </a:p>
          <a:p>
            <a:pPr algn="l"/>
            <a:r>
              <a:rPr lang="ru-RU" b="1" i="1" dirty="0" smtClean="0">
                <a:latin typeface="Arial Black" pitchFamily="34" charset="0"/>
              </a:rPr>
              <a:t>Немцова </a:t>
            </a:r>
            <a:r>
              <a:rPr lang="ru-RU" b="1" i="1" dirty="0">
                <a:latin typeface="Arial Black" pitchFamily="34" charset="0"/>
              </a:rPr>
              <a:t>Лилия Васильевна, главный специалист-эксперт Управления воспитания, дополнительного образования и защиты прав детей Министерства образования Пензенской области</a:t>
            </a:r>
            <a:br>
              <a:rPr lang="ru-RU" b="1" i="1" dirty="0">
                <a:latin typeface="Arial Black" pitchFamily="34" charset="0"/>
              </a:rPr>
            </a:br>
            <a:endParaRPr lang="ru-RU" b="1" i="1" dirty="0" smtClean="0">
              <a:latin typeface="Arial Black" pitchFamily="34" charset="0"/>
            </a:endParaRPr>
          </a:p>
          <a:p>
            <a:pPr algn="l"/>
            <a:r>
              <a:rPr lang="ru-RU" b="1" i="1" dirty="0" smtClean="0">
                <a:latin typeface="Arial Black" pitchFamily="34" charset="0"/>
              </a:rPr>
              <a:t>(</a:t>
            </a:r>
            <a:r>
              <a:rPr lang="ru-RU" b="1" i="1" dirty="0">
                <a:latin typeface="Arial Black" pitchFamily="34" charset="0"/>
              </a:rPr>
              <a:t>8412)56-27-58</a:t>
            </a:r>
            <a:br>
              <a:rPr lang="ru-RU" b="1" i="1" dirty="0">
                <a:latin typeface="Arial Black" pitchFamily="34" charset="0"/>
              </a:rPr>
            </a:br>
            <a:r>
              <a:rPr lang="ru-RU" b="1" i="1" dirty="0">
                <a:latin typeface="Arial Black" pitchFamily="34" charset="0"/>
              </a:rPr>
              <a:t>E-</a:t>
            </a:r>
            <a:r>
              <a:rPr lang="ru-RU" b="1" i="1" dirty="0" err="1">
                <a:latin typeface="Arial Black" pitchFamily="34" charset="0"/>
              </a:rPr>
              <a:t>mail</a:t>
            </a:r>
            <a:r>
              <a:rPr lang="ru-RU" b="1" i="1" dirty="0">
                <a:latin typeface="Arial Black" pitchFamily="34" charset="0"/>
              </a:rPr>
              <a:t>: Nemcova.l@edu-penza.ru</a:t>
            </a:r>
            <a:endParaRPr lang="ru-RU" b="1" i="1" dirty="0" smtClean="0">
              <a:latin typeface="Arial Black" pitchFamily="34" charset="0"/>
            </a:endParaRPr>
          </a:p>
          <a:p>
            <a:endParaRPr lang="ru-RU" sz="4800" b="1" dirty="0"/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9685515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743" y="191070"/>
            <a:ext cx="11048999" cy="6296816"/>
          </a:xfrm>
        </p:spPr>
        <p:txBody>
          <a:bodyPr/>
          <a:lstStyle/>
          <a:p>
            <a:pPr marL="82296" algn="just"/>
            <a:r>
              <a:rPr lang="ru-RU" sz="4000" b="1" dirty="0" smtClean="0">
                <a:latin typeface="+mj-lt"/>
              </a:rPr>
              <a:t>Цель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>
                <a:latin typeface="+mj-lt"/>
              </a:rPr>
              <a:t>–  </a:t>
            </a:r>
            <a:r>
              <a:rPr lang="ru-RU" sz="3200" b="1" dirty="0" smtClean="0">
                <a:latin typeface="+mj-lt"/>
              </a:rPr>
              <a:t>апробация </a:t>
            </a:r>
            <a:r>
              <a:rPr lang="ru-RU" sz="3200" b="1" dirty="0">
                <a:latin typeface="+mj-lt"/>
              </a:rPr>
              <a:t>Примерной программы 	воспитания, состоящая в  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>
                <a:latin typeface="+mj-lt"/>
              </a:rPr>
              <a:t>разработке 	каждой образовательной 	организацией  своей рабочей 	программы воспитания.  </a:t>
            </a:r>
            <a:endParaRPr lang="ru-RU" sz="3200" b="1" dirty="0" smtClean="0">
              <a:latin typeface="+mj-lt"/>
            </a:endParaRPr>
          </a:p>
          <a:p>
            <a:pPr marL="82296" algn="just"/>
            <a:endParaRPr lang="ru-RU" sz="3200" b="1" dirty="0" smtClean="0">
              <a:latin typeface="+mj-lt"/>
            </a:endParaRPr>
          </a:p>
          <a:p>
            <a:pPr marL="82296" algn="just"/>
            <a:r>
              <a:rPr lang="ru-RU" sz="3600" b="1" dirty="0" smtClean="0">
                <a:latin typeface="+mj-lt"/>
              </a:rPr>
              <a:t>Сроки </a:t>
            </a:r>
            <a:r>
              <a:rPr lang="ru-RU" sz="3600" b="1" dirty="0">
                <a:latin typeface="+mj-lt"/>
              </a:rPr>
              <a:t>1 этапа апробации </a:t>
            </a:r>
            <a:r>
              <a:rPr lang="ru-RU" sz="3200" b="1" dirty="0">
                <a:latin typeface="+mj-lt"/>
              </a:rPr>
              <a:t>– </a:t>
            </a:r>
          </a:p>
          <a:p>
            <a:pPr marL="82296" algn="just"/>
            <a:r>
              <a:rPr lang="ru-RU" sz="3200" b="1" dirty="0">
                <a:latin typeface="+mj-lt"/>
              </a:rPr>
              <a:t>	сентябрь – декабрь 2019 года</a:t>
            </a:r>
          </a:p>
          <a:p>
            <a:pPr marL="82296" algn="just"/>
            <a:r>
              <a:rPr lang="ru-RU" sz="3200" b="1" dirty="0">
                <a:latin typeface="+mj-lt"/>
              </a:rPr>
              <a:t> </a:t>
            </a:r>
            <a:endParaRPr lang="ru-RU" sz="3200" b="1" dirty="0" smtClean="0">
              <a:latin typeface="+mj-lt"/>
            </a:endParaRPr>
          </a:p>
          <a:p>
            <a:pPr marL="82296" algn="just"/>
            <a:r>
              <a:rPr lang="ru-RU" sz="3600" b="1" dirty="0" smtClean="0">
                <a:latin typeface="+mj-lt"/>
              </a:rPr>
              <a:t>Участники </a:t>
            </a:r>
            <a:r>
              <a:rPr lang="ru-RU" sz="3600" b="1" dirty="0">
                <a:latin typeface="+mj-lt"/>
              </a:rPr>
              <a:t>апробации –   </a:t>
            </a:r>
          </a:p>
          <a:p>
            <a:pPr marL="82296" algn="just"/>
            <a:r>
              <a:rPr lang="ru-RU" sz="3200" b="1" dirty="0">
                <a:latin typeface="+mj-lt"/>
              </a:rPr>
              <a:t>	734 образовательные </a:t>
            </a:r>
            <a:r>
              <a:rPr lang="ru-RU" sz="3200" b="1" dirty="0" smtClean="0">
                <a:latin typeface="+mj-lt"/>
              </a:rPr>
              <a:t>организации РФ, </a:t>
            </a:r>
          </a:p>
          <a:p>
            <a:pPr marL="82296" algn="just"/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>
                <a:latin typeface="+mj-lt"/>
              </a:rPr>
              <a:t>57 	экспертов,  85 региональных 	координаторов </a:t>
            </a:r>
            <a:endParaRPr lang="ru-RU" sz="3200" b="1" dirty="0" smtClean="0">
              <a:latin typeface="+mj-lt"/>
            </a:endParaRPr>
          </a:p>
          <a:p>
            <a:pPr marL="82296"/>
            <a:endParaRPr lang="ru-RU" dirty="0"/>
          </a:p>
          <a:p>
            <a:pPr marL="82296"/>
            <a:endParaRPr lang="ru-RU" dirty="0" smtClean="0"/>
          </a:p>
          <a:p>
            <a:pPr marL="82296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2023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023" y="354842"/>
            <a:ext cx="11485699" cy="6073254"/>
          </a:xfrm>
        </p:spPr>
        <p:txBody>
          <a:bodyPr/>
          <a:lstStyle/>
          <a:p>
            <a:pPr algn="just"/>
            <a:r>
              <a:rPr lang="ru-RU" sz="3600" b="1" dirty="0" smtClean="0">
                <a:ea typeface="+mj-ea"/>
              </a:rPr>
              <a:t>Участники апробации Примерной программы воспитания в Пензенской области</a:t>
            </a:r>
            <a:r>
              <a:rPr lang="ru-RU" sz="2800" b="1" dirty="0" smtClean="0">
                <a:ea typeface="+mj-ea"/>
              </a:rPr>
              <a:t> </a:t>
            </a:r>
            <a:endParaRPr lang="ru-RU" sz="2800" b="1" dirty="0" smtClean="0">
              <a:ea typeface="+mj-ea"/>
            </a:endParaRPr>
          </a:p>
          <a:p>
            <a:pPr algn="just"/>
            <a:r>
              <a:rPr lang="ru-RU" sz="2800" b="1" dirty="0" smtClean="0">
                <a:ea typeface="+mj-ea"/>
              </a:rPr>
              <a:t>(</a:t>
            </a:r>
            <a:r>
              <a:rPr lang="ru-RU" sz="2800" b="1" dirty="0" smtClean="0">
                <a:ea typeface="+mj-ea"/>
              </a:rPr>
              <a:t>опытно-экспериментальные площадки института стратегии развития образования РАО):</a:t>
            </a:r>
          </a:p>
          <a:p>
            <a:endParaRPr lang="ru-RU" sz="3200" b="1" dirty="0" smtClean="0"/>
          </a:p>
          <a:p>
            <a:pPr marL="742950" indent="-742950" algn="l">
              <a:buFont typeface="+mj-lt"/>
              <a:buAutoNum type="arabicPeriod"/>
            </a:pPr>
            <a:r>
              <a:rPr lang="ru-RU" sz="3200" b="1" i="1" dirty="0" smtClean="0"/>
              <a:t>МБОУ СОШ № 36 г. Пензы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b="1" i="1" dirty="0" smtClean="0"/>
              <a:t>МБОУ СОШ № 4 г. Каменки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b="1" i="1" dirty="0" smtClean="0"/>
              <a:t>МБОУ СОШ № 1 им. К.Г. Мохова р.п. Башмаково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b="1" i="1" dirty="0" smtClean="0"/>
              <a:t>МБОУ СОШ с. Бессоновка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b="1" i="1" dirty="0" smtClean="0"/>
              <a:t>МБОУ СОШ им. М.Ю. Лермонтова </a:t>
            </a:r>
            <a:r>
              <a:rPr lang="ru-RU" sz="3200" b="1" i="1" dirty="0" smtClean="0"/>
              <a:t>с</a:t>
            </a:r>
            <a:r>
              <a:rPr lang="ru-RU" sz="3200" b="1" i="1" dirty="0" smtClean="0"/>
              <a:t>. Засечное</a:t>
            </a:r>
          </a:p>
          <a:p>
            <a:pPr marL="742950" indent="-742950" algn="just"/>
            <a:endParaRPr lang="ru-RU" sz="3600" b="1" dirty="0" smtClean="0"/>
          </a:p>
          <a:p>
            <a:endParaRPr lang="ru-RU" sz="3600" b="1" dirty="0" smtClean="0"/>
          </a:p>
          <a:p>
            <a:pPr marL="742950" indent="-742950">
              <a:buFont typeface="+mj-lt"/>
              <a:buAutoNum type="arabicPeriod"/>
            </a:pPr>
            <a:endParaRPr lang="ru-RU" sz="3600" b="1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0"/>
            <a:ext cx="11952651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Алгоритм  деятельности образовательной организации по апробации Примерной программы воспитания</a:t>
            </a:r>
            <a:endParaRPr lang="ru-RU" sz="24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50" y="1580430"/>
            <a:ext cx="11713301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1580430"/>
            <a:ext cx="2016224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9349" y="158043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Октябрь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3650" y="1718929"/>
            <a:ext cx="91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Участие в окружном обучающем семинаре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350" y="2380902"/>
            <a:ext cx="11713301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9349" y="2380902"/>
            <a:ext cx="2016224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9349" y="2380903"/>
            <a:ext cx="201622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Октябрь-ноябрь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9991" y="2519401"/>
            <a:ext cx="91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Разработка рабочей программы, консультации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3335" y="3189914"/>
            <a:ext cx="11713301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3335" y="3189914"/>
            <a:ext cx="2016224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Декабрь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05623" y="3189915"/>
            <a:ext cx="912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Подведение </a:t>
            </a:r>
            <a:r>
              <a:rPr lang="ru-RU" dirty="0"/>
              <a:t>итогов, участие в  федеральном итоговом совещании по апробации Примерной программы воспитания.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9350" y="4326632"/>
            <a:ext cx="11713301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9349" y="4326632"/>
            <a:ext cx="2016224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9349" y="4326633"/>
            <a:ext cx="201622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Январь-май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31638" y="4326633"/>
            <a:ext cx="912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программы</a:t>
            </a:r>
          </a:p>
          <a:p>
            <a:r>
              <a:rPr lang="ru-RU" dirty="0" smtClean="0"/>
              <a:t>Корректировка программы (при необходимости)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39350" y="5127104"/>
            <a:ext cx="11713301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39349" y="5127104"/>
            <a:ext cx="2016224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39350" y="5128845"/>
            <a:ext cx="201622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Июнь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4068" y="5128845"/>
            <a:ext cx="912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Подведение итогов апробации и внедрения. Участие  в  федеральном итоговом совещании по апробации </a:t>
            </a:r>
            <a:r>
              <a:rPr lang="ru-RU" dirty="0" smtClean="0"/>
              <a:t>программы.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67808" y="1173370"/>
            <a:ext cx="412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2019 год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367808" y="3928830"/>
            <a:ext cx="412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2020 год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1663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13900"/>
            <a:ext cx="10972800" cy="5812264"/>
          </a:xfrm>
        </p:spPr>
        <p:txBody>
          <a:bodyPr/>
          <a:lstStyle/>
          <a:p>
            <a:endParaRPr lang="ru-RU" sz="4400" b="1" dirty="0" smtClean="0"/>
          </a:p>
          <a:p>
            <a:endParaRPr lang="ru-RU" sz="4400" b="1" dirty="0"/>
          </a:p>
          <a:p>
            <a:r>
              <a:rPr lang="ru-RU" sz="4400" b="1" dirty="0" smtClean="0"/>
              <a:t>«</a:t>
            </a:r>
            <a:r>
              <a:rPr lang="ru-RU" sz="4400" b="1" dirty="0" smtClean="0"/>
              <a:t>Внедрение примерных программ воспитания </a:t>
            </a:r>
            <a:r>
              <a:rPr lang="ru-RU" sz="4400" b="1" u="sng" dirty="0" smtClean="0"/>
              <a:t>во все </a:t>
            </a:r>
            <a:r>
              <a:rPr lang="ru-RU" sz="4400" b="1" dirty="0" smtClean="0"/>
              <a:t>общеобразовательные организации РФ запланировано на 2020 -2021 учебные годы», - Министр просвещения РФ Васильева О.Ю.</a:t>
            </a:r>
            <a:endParaRPr lang="ru-RU" sz="44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123" y="337894"/>
            <a:ext cx="10972800" cy="8874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О Примерной программе воспитания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5018" y="531446"/>
            <a:ext cx="10972800" cy="5594717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None/>
            </a:pPr>
            <a:endParaRPr lang="ru-RU" altLang="ru-RU" sz="4000" b="1" dirty="0" smtClean="0">
              <a:latin typeface="Arial Black" pitchFamily="34" charset="0"/>
            </a:endParaRPr>
          </a:p>
          <a:p>
            <a:pPr algn="ctr" eaLnBrk="1" hangingPunct="1">
              <a:lnSpc>
                <a:spcPct val="120000"/>
              </a:lnSpc>
              <a:buNone/>
            </a:pPr>
            <a:endParaRPr lang="ru-RU" altLang="ru-RU" sz="4000" b="1" dirty="0">
              <a:latin typeface="Arial Black" pitchFamily="34" charset="0"/>
            </a:endParaRPr>
          </a:p>
          <a:p>
            <a:pPr algn="ctr" eaLnBrk="1" hangingPunct="1">
              <a:lnSpc>
                <a:spcPct val="120000"/>
              </a:lnSpc>
              <a:buNone/>
            </a:pPr>
            <a:r>
              <a:rPr lang="ru-RU" altLang="ru-RU" sz="4000" b="1" dirty="0" smtClean="0">
                <a:latin typeface="Arial Black" pitchFamily="34" charset="0"/>
              </a:rPr>
              <a:t>СТРУКТУРА </a:t>
            </a:r>
            <a:r>
              <a:rPr lang="ru-RU" altLang="ru-RU" sz="4000" b="1" dirty="0" smtClean="0">
                <a:latin typeface="Arial Black" pitchFamily="34" charset="0"/>
              </a:rPr>
              <a:t>И СОДЕРЖАНИЕ </a:t>
            </a:r>
          </a:p>
          <a:p>
            <a:pPr algn="ctr" eaLnBrk="1" hangingPunct="1">
              <a:lnSpc>
                <a:spcPct val="120000"/>
              </a:lnSpc>
              <a:buNone/>
            </a:pPr>
            <a:r>
              <a:rPr lang="ru-RU" altLang="ru-RU" sz="4000" b="1" dirty="0" smtClean="0">
                <a:latin typeface="Arial Black" pitchFamily="34" charset="0"/>
              </a:rPr>
              <a:t>ПРИМЕРНОЙ ПРОГРАММЫ </a:t>
            </a:r>
          </a:p>
          <a:p>
            <a:pPr algn="ctr" eaLnBrk="1" hangingPunct="1">
              <a:lnSpc>
                <a:spcPct val="120000"/>
              </a:lnSpc>
              <a:buNone/>
            </a:pPr>
            <a:r>
              <a:rPr lang="ru-RU" altLang="ru-RU" sz="4000" b="1" dirty="0" smtClean="0">
                <a:latin typeface="Arial Black" pitchFamily="34" charset="0"/>
              </a:rPr>
              <a:t>ВОСПИТАНИЯ </a:t>
            </a:r>
            <a:endParaRPr lang="ru-RU" altLang="ru-RU" sz="4000" b="1" dirty="0">
              <a:latin typeface="Arial Black" pitchFamily="34" charset="0"/>
            </a:endParaRPr>
          </a:p>
        </p:txBody>
      </p:sp>
      <p:sp>
        <p:nvSpPr>
          <p:cNvPr id="4" name="Куб 3">
            <a:extLst>
              <a:ext uri="{FF2B5EF4-FFF2-40B4-BE49-F238E27FC236}"/>
            </a:extLst>
          </p:cNvPr>
          <p:cNvSpPr/>
          <p:nvPr/>
        </p:nvSpPr>
        <p:spPr>
          <a:xfrm>
            <a:off x="8733946" y="5000048"/>
            <a:ext cx="575733" cy="433388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Куб 4">
            <a:extLst>
              <a:ext uri="{FF2B5EF4-FFF2-40B4-BE49-F238E27FC236}"/>
            </a:extLst>
          </p:cNvPr>
          <p:cNvSpPr/>
          <p:nvPr/>
        </p:nvSpPr>
        <p:spPr>
          <a:xfrm>
            <a:off x="9714539" y="4663208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Куб 5">
            <a:extLst>
              <a:ext uri="{FF2B5EF4-FFF2-40B4-BE49-F238E27FC236}"/>
            </a:extLst>
          </p:cNvPr>
          <p:cNvSpPr/>
          <p:nvPr/>
        </p:nvSpPr>
        <p:spPr>
          <a:xfrm>
            <a:off x="10819687" y="4445497"/>
            <a:ext cx="575733" cy="433387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Куб 6">
            <a:extLst>
              <a:ext uri="{FF2B5EF4-FFF2-40B4-BE49-F238E27FC236}"/>
            </a:extLst>
          </p:cNvPr>
          <p:cNvSpPr/>
          <p:nvPr/>
        </p:nvSpPr>
        <p:spPr>
          <a:xfrm>
            <a:off x="10246784" y="4221741"/>
            <a:ext cx="575733" cy="433387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Куб 7">
            <a:extLst>
              <a:ext uri="{FF2B5EF4-FFF2-40B4-BE49-F238E27FC236}"/>
            </a:extLst>
          </p:cNvPr>
          <p:cNvSpPr/>
          <p:nvPr/>
        </p:nvSpPr>
        <p:spPr>
          <a:xfrm>
            <a:off x="10290657" y="4555014"/>
            <a:ext cx="575733" cy="4318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Куб 8">
            <a:extLst>
              <a:ext uri="{FF2B5EF4-FFF2-40B4-BE49-F238E27FC236}"/>
            </a:extLst>
          </p:cNvPr>
          <p:cNvSpPr/>
          <p:nvPr/>
        </p:nvSpPr>
        <p:spPr>
          <a:xfrm>
            <a:off x="10244091" y="4972339"/>
            <a:ext cx="575733" cy="433388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Куб 9">
            <a:extLst>
              <a:ext uri="{FF2B5EF4-FFF2-40B4-BE49-F238E27FC236}"/>
            </a:extLst>
          </p:cNvPr>
          <p:cNvSpPr/>
          <p:nvPr/>
        </p:nvSpPr>
        <p:spPr>
          <a:xfrm>
            <a:off x="9681057" y="5109196"/>
            <a:ext cx="575733" cy="4318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Куб 10">
            <a:extLst>
              <a:ext uri="{FF2B5EF4-FFF2-40B4-BE49-F238E27FC236}"/>
            </a:extLst>
          </p:cNvPr>
          <p:cNvSpPr/>
          <p:nvPr/>
        </p:nvSpPr>
        <p:spPr>
          <a:xfrm>
            <a:off x="10739775" y="4898736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17231" y="1377320"/>
            <a:ext cx="11948148" cy="28623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latinLnBrk="1" hangingPunct="1">
              <a:spcBef>
                <a:spcPct val="0"/>
              </a:spcBef>
              <a:buFontTx/>
              <a:buAutoNum type="arabicPeriod"/>
              <a:defRPr/>
            </a:pPr>
            <a:endParaRPr lang="ru-RU" sz="3600" b="1" dirty="0" smtClean="0">
              <a:latin typeface="Arial Black" pitchFamily="34" charset="0"/>
            </a:endParaRPr>
          </a:p>
          <a:p>
            <a:pPr marL="457200" indent="-457200" eaLnBrk="1" latinLnBrk="1" hangingPunct="1">
              <a:spcBef>
                <a:spcPct val="0"/>
              </a:spcBef>
              <a:buFontTx/>
              <a:buAutoNum type="arabicPeriod"/>
              <a:defRPr/>
            </a:pPr>
            <a:endParaRPr lang="ru-RU" sz="3600" b="1" dirty="0">
              <a:latin typeface="Arial Black" pitchFamily="34" charset="0"/>
            </a:endParaRPr>
          </a:p>
          <a:p>
            <a:pPr marL="457200" indent="-457200" eaLnBrk="1" latin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sz="3600" b="1" dirty="0" err="1" smtClean="0">
                <a:latin typeface="Arial Black" pitchFamily="34" charset="0"/>
              </a:rPr>
              <a:t>Особенности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en-US" sz="3600" b="1" dirty="0" err="1" smtClean="0">
                <a:latin typeface="Arial Black" pitchFamily="34" charset="0"/>
              </a:rPr>
              <a:t>организуемого</a:t>
            </a:r>
            <a:r>
              <a:rPr lang="en-US" sz="3600" b="1" dirty="0" smtClean="0">
                <a:latin typeface="Arial Black" pitchFamily="34" charset="0"/>
              </a:rPr>
              <a:t> в </a:t>
            </a:r>
            <a:r>
              <a:rPr lang="en-US" sz="3600" b="1" dirty="0" err="1" smtClean="0">
                <a:latin typeface="Arial Black" pitchFamily="34" charset="0"/>
              </a:rPr>
              <a:t>школе</a:t>
            </a:r>
            <a:endParaRPr lang="ru-RU" sz="3600" b="1" dirty="0" smtClean="0">
              <a:latin typeface="Arial Black" pitchFamily="34" charset="0"/>
            </a:endParaRPr>
          </a:p>
          <a:p>
            <a:pPr marL="457200" indent="-457200" eaLnBrk="1" latinLnBrk="1" hangingPunct="1">
              <a:spcBef>
                <a:spcPct val="0"/>
              </a:spcBef>
              <a:buNone/>
              <a:defRPr/>
            </a:pPr>
            <a:r>
              <a:rPr lang="en-US" sz="3600" b="1" dirty="0" err="1" smtClean="0">
                <a:latin typeface="Arial Black" pitchFamily="34" charset="0"/>
              </a:rPr>
              <a:t>воспитательного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ru-RU" sz="3600" b="1" dirty="0" smtClean="0">
                <a:latin typeface="Arial Black" pitchFamily="34" charset="0"/>
              </a:rPr>
              <a:t> </a:t>
            </a:r>
            <a:r>
              <a:rPr lang="en-US" sz="3600" b="1" dirty="0" err="1" smtClean="0">
                <a:latin typeface="Arial Black" pitchFamily="34" charset="0"/>
              </a:rPr>
              <a:t>процесса</a:t>
            </a:r>
            <a:endParaRPr lang="en-US" sz="3600" b="1" dirty="0" smtClean="0">
              <a:latin typeface="Arial Black" pitchFamily="34" charset="0"/>
            </a:endParaRPr>
          </a:p>
          <a:p>
            <a:pPr eaLnBrk="1" latinLnBrk="1" hangingPunct="1">
              <a:spcBef>
                <a:spcPct val="0"/>
              </a:spcBef>
              <a:buNone/>
              <a:defRPr/>
            </a:pPr>
            <a:endParaRPr lang="ru-RU" sz="3600" b="1" dirty="0" smtClean="0">
              <a:latin typeface="Arial Black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00884" y="4941073"/>
            <a:ext cx="1172993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600" b="1" dirty="0">
                <a:latin typeface="Arial Black" pitchFamily="34" charset="0"/>
              </a:rPr>
              <a:t>2.  </a:t>
            </a:r>
            <a:r>
              <a:rPr lang="en-US" sz="3600" b="1" dirty="0" err="1">
                <a:latin typeface="Arial Black" pitchFamily="34" charset="0"/>
              </a:rPr>
              <a:t>Цель</a:t>
            </a:r>
            <a:r>
              <a:rPr lang="en-US" sz="3600" b="1" dirty="0">
                <a:latin typeface="Arial Black" pitchFamily="34" charset="0"/>
              </a:rPr>
              <a:t> и </a:t>
            </a:r>
            <a:r>
              <a:rPr lang="en-US" sz="3600" b="1" dirty="0" err="1">
                <a:latin typeface="Arial Black" pitchFamily="34" charset="0"/>
              </a:rPr>
              <a:t>задачи</a:t>
            </a:r>
            <a:r>
              <a:rPr lang="ru-RU" sz="3600" b="1" dirty="0">
                <a:latin typeface="Arial Black" pitchFamily="34" charset="0"/>
              </a:rPr>
              <a:t> </a:t>
            </a:r>
            <a:r>
              <a:rPr lang="en-US" sz="3600" b="1" dirty="0" err="1">
                <a:latin typeface="Arial Black" pitchFamily="34" charset="0"/>
              </a:rPr>
              <a:t>воспитания</a:t>
            </a:r>
            <a:endParaRPr lang="ru-RU" altLang="ru-RU" sz="3600" b="1" dirty="0">
              <a:latin typeface="Arial Black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987206" y="585716"/>
            <a:ext cx="10197715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Пояснительная записк</a:t>
            </a:r>
            <a:r>
              <a:rPr lang="ru-RU" altLang="ru-RU" sz="40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altLang="ru-RU" sz="4000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Куб 4">
            <a:extLst>
              <a:ext uri="{FF2B5EF4-FFF2-40B4-BE49-F238E27FC236}"/>
            </a:extLst>
          </p:cNvPr>
          <p:cNvSpPr/>
          <p:nvPr/>
        </p:nvSpPr>
        <p:spPr>
          <a:xfrm>
            <a:off x="10328621" y="3256551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Куб 5">
            <a:extLst>
              <a:ext uri="{FF2B5EF4-FFF2-40B4-BE49-F238E27FC236}"/>
            </a:extLst>
          </p:cNvPr>
          <p:cNvSpPr/>
          <p:nvPr/>
        </p:nvSpPr>
        <p:spPr>
          <a:xfrm>
            <a:off x="8791596" y="4565935"/>
            <a:ext cx="575733" cy="4318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8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Куб 18">
            <a:extLst>
              <a:ext uri="{FF2B5EF4-FFF2-40B4-BE49-F238E27FC236}"/>
            </a:extLst>
          </p:cNvPr>
          <p:cNvSpPr/>
          <p:nvPr/>
        </p:nvSpPr>
        <p:spPr>
          <a:xfrm>
            <a:off x="327546" y="3546833"/>
            <a:ext cx="575733" cy="433387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Куб 21">
            <a:extLst>
              <a:ext uri="{FF2B5EF4-FFF2-40B4-BE49-F238E27FC236}"/>
            </a:extLst>
          </p:cNvPr>
          <p:cNvSpPr/>
          <p:nvPr/>
        </p:nvSpPr>
        <p:spPr>
          <a:xfrm>
            <a:off x="397934" y="898525"/>
            <a:ext cx="575733" cy="4318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4" name="Куб 33">
            <a:extLst>
              <a:ext uri="{FF2B5EF4-FFF2-40B4-BE49-F238E27FC236}"/>
            </a:extLst>
          </p:cNvPr>
          <p:cNvSpPr/>
          <p:nvPr/>
        </p:nvSpPr>
        <p:spPr>
          <a:xfrm>
            <a:off x="272955" y="4731059"/>
            <a:ext cx="575733" cy="441443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102785" y="836614"/>
            <a:ext cx="10807700" cy="18158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>
                <a:latin typeface="+mn-lt"/>
              </a:rPr>
              <a:t>Цель </a:t>
            </a:r>
            <a:r>
              <a:rPr lang="ru-RU" sz="2800" b="1" dirty="0" smtClean="0">
                <a:latin typeface="+mn-lt"/>
              </a:rPr>
              <a:t>– общая для всех школ и формулируется </a:t>
            </a:r>
            <a:r>
              <a:rPr lang="ru-RU" sz="2800" b="1" dirty="0">
                <a:latin typeface="+mn-lt"/>
              </a:rPr>
              <a:t>на основе базовых общественных ценностей – семья, труд, отечество, природа, мир, знания, культура, здоровье, человек</a:t>
            </a:r>
            <a:endParaRPr lang="ru-RU" altLang="ru-RU" sz="2800" b="1" dirty="0">
              <a:latin typeface="+mn-lt"/>
            </a:endParaRPr>
          </a:p>
        </p:txBody>
      </p:sp>
      <p:sp>
        <p:nvSpPr>
          <p:cNvPr id="36" name="Прямоугольник 3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87104" y="3275463"/>
            <a:ext cx="11304896" cy="37856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latin typeface="+mn-lt"/>
              </a:rPr>
              <a:t>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кцент не на соответствии ребенка единому стандарту, а на позитивной динамике его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развития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2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конкретизируется в соответствии с возрастными особенностями школьников: в ней выделяются целевые приоритеты, соответствующие 3-м уровням общего образования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цели формулируются примерные задачи воспитания, способствующие ее достижению</a:t>
            </a:r>
            <a:endParaRPr lang="ru-RU" altLang="ru-RU" sz="2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9" name="Прямоугольник 3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87867" y="2684298"/>
            <a:ext cx="11904133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solidFill>
                  <a:schemeClr val="accent6"/>
                </a:solidFill>
              </a:rPr>
              <a:t>2.  </a:t>
            </a:r>
            <a:r>
              <a:rPr lang="en-US" b="1" dirty="0" err="1">
                <a:solidFill>
                  <a:schemeClr val="accent6"/>
                </a:solidFill>
                <a:latin typeface="+mn-lt"/>
              </a:rPr>
              <a:t>Цель</a:t>
            </a:r>
            <a:r>
              <a:rPr lang="en-US" b="1" dirty="0">
                <a:solidFill>
                  <a:schemeClr val="accent6"/>
                </a:solidFill>
                <a:latin typeface="+mn-lt"/>
              </a:rPr>
              <a:t> и </a:t>
            </a:r>
            <a:r>
              <a:rPr lang="en-US" b="1" dirty="0" err="1">
                <a:solidFill>
                  <a:schemeClr val="accent6"/>
                </a:solidFill>
                <a:latin typeface="+mn-lt"/>
              </a:rPr>
              <a:t>задачи</a:t>
            </a:r>
            <a:r>
              <a:rPr lang="ru-RU" b="1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+mn-lt"/>
              </a:rPr>
              <a:t>воспитания</a:t>
            </a:r>
            <a:endParaRPr lang="ru-RU" altLang="ru-RU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1" name="Куб 10">
            <a:extLst>
              <a:ext uri="{FF2B5EF4-FFF2-40B4-BE49-F238E27FC236}"/>
            </a:extLst>
          </p:cNvPr>
          <p:cNvSpPr/>
          <p:nvPr/>
        </p:nvSpPr>
        <p:spPr>
          <a:xfrm>
            <a:off x="325106" y="5867329"/>
            <a:ext cx="431800" cy="433387"/>
          </a:xfrm>
          <a:prstGeom prst="cube">
            <a:avLst/>
          </a:prstGeom>
          <a:solidFill>
            <a:srgbClr val="33CCFF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00035 -0.27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88f4afcbe07335739e442622259bd4911dcb7b"/>
</p:tagLst>
</file>

<file path=ppt/theme/theme1.xml><?xml version="1.0" encoding="utf-8"?>
<a:theme xmlns:a="http://schemas.openxmlformats.org/drawingml/2006/main" name="Тема2">
  <a:themeElements>
    <a:clrScheme name="синя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64BB"/>
      </a:accent1>
      <a:accent2>
        <a:srgbClr val="2D7CD8"/>
      </a:accent2>
      <a:accent3>
        <a:srgbClr val="67A7E5"/>
      </a:accent3>
      <a:accent4>
        <a:srgbClr val="A2C3E4"/>
      </a:accent4>
      <a:accent5>
        <a:srgbClr val="FFFFFF"/>
      </a:accent5>
      <a:accent6>
        <a:srgbClr val="000000"/>
      </a:accent6>
      <a:hlink>
        <a:srgbClr val="033F75"/>
      </a:hlink>
      <a:folHlink>
        <a:srgbClr val="F8740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Words>581</Words>
  <Application>Microsoft Office PowerPoint</Application>
  <PresentationFormat>Произвольный</PresentationFormat>
  <Paragraphs>189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 деятельности образовательной организации по апробации Примерной программы воспитания</vt:lpstr>
      <vt:lpstr>Презентация PowerPoint</vt:lpstr>
      <vt:lpstr>О Примерной программе воспитания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Абрашкин</dc:creator>
  <cp:lastModifiedBy>Дятлов</cp:lastModifiedBy>
  <cp:revision>388</cp:revision>
  <cp:lastPrinted>2019-11-06T13:56:38Z</cp:lastPrinted>
  <dcterms:created xsi:type="dcterms:W3CDTF">2015-08-18T13:00:31Z</dcterms:created>
  <dcterms:modified xsi:type="dcterms:W3CDTF">2019-11-06T14:01:18Z</dcterms:modified>
</cp:coreProperties>
</file>